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58" r:id="rId4"/>
    <p:sldId id="260" r:id="rId5"/>
    <p:sldId id="282" r:id="rId6"/>
    <p:sldId id="289" r:id="rId7"/>
    <p:sldId id="279" r:id="rId8"/>
    <p:sldId id="265" r:id="rId9"/>
    <p:sldId id="259" r:id="rId10"/>
    <p:sldId id="284" r:id="rId11"/>
    <p:sldId id="283" r:id="rId12"/>
    <p:sldId id="262" r:id="rId13"/>
    <p:sldId id="274" r:id="rId14"/>
    <p:sldId id="272" r:id="rId15"/>
    <p:sldId id="288" r:id="rId16"/>
    <p:sldId id="263" r:id="rId17"/>
    <p:sldId id="273" r:id="rId18"/>
    <p:sldId id="275" r:id="rId19"/>
    <p:sldId id="285" r:id="rId20"/>
    <p:sldId id="287" r:id="rId21"/>
    <p:sldId id="266" r:id="rId22"/>
    <p:sldId id="268" r:id="rId23"/>
    <p:sldId id="278" r:id="rId24"/>
    <p:sldId id="26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093" autoAdjust="0"/>
  </p:normalViewPr>
  <p:slideViewPr>
    <p:cSldViewPr snapToGrid="0" snapToObjects="1">
      <p:cViewPr varScale="1">
        <p:scale>
          <a:sx n="186" d="100"/>
          <a:sy n="186" d="100"/>
        </p:scale>
        <p:origin x="-112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CF5CB-BCA6-1C44-A263-AA00ACB1510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F96E-F229-444A-9F20-DC1DFA778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0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5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ldp-containers" TargetMode="External"/><Relationship Id="rId4" Type="http://schemas.openxmlformats.org/officeDocument/2006/relationships/hyperlink" Target="http://www.w3.org/TR/ldp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rl.dlib.indiana.edu/iudl/media/6537033f0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2015/NOTE-ldpatch-20150728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duraspace.org/display/FEDORA40/RESTful+HTTP+API" TargetMode="Externa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ldp-primer/" TargetMode="External"/><Relationship Id="rId4" Type="http://schemas.openxmlformats.org/officeDocument/2006/relationships/hyperlink" Target="http://hectorcorrea.com/%23/blog/introduction-to-ldp/67" TargetMode="External"/><Relationship Id="rId5" Type="http://schemas.openxmlformats.org/officeDocument/2006/relationships/hyperlink" Target="http://tinyurl.com/intro-to-ld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ld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DesignIssues/LinkedData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en.wikipedia.org/wiki/Abraham_Lincol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pedia.org/data/Abraham_Lincoln.n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rdf-prime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ld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293" y="-977372"/>
            <a:ext cx="9144000" cy="4231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6172"/>
            <a:ext cx="7772400" cy="3875072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Introduction to the </a:t>
            </a:r>
            <a:br>
              <a:rPr lang="en-US" dirty="0" smtClean="0"/>
            </a:br>
            <a:r>
              <a:rPr lang="en-US" dirty="0" smtClean="0"/>
              <a:t>Linked Data Platform (LDP)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Hector Correa </a:t>
            </a:r>
            <a:br>
              <a:rPr lang="en-US" sz="2700" dirty="0" smtClean="0"/>
            </a:br>
            <a:r>
              <a:rPr lang="en-US" sz="2700" dirty="0" smtClean="0"/>
              <a:t>hjc14@psu.edu</a:t>
            </a:r>
            <a:br>
              <a:rPr lang="en-US" sz="2700" dirty="0" smtClean="0"/>
            </a:br>
            <a:r>
              <a:rPr lang="en-US" sz="2700" dirty="0" smtClean="0"/>
              <a:t>The Pennsylvania State University</a:t>
            </a:r>
            <a:endParaRPr lang="en-US" sz="2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29" y="63268"/>
            <a:ext cx="2428631" cy="19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486" y="2145847"/>
            <a:ext cx="7199086" cy="2290082"/>
          </a:xfrm>
        </p:spPr>
        <p:txBody>
          <a:bodyPr>
            <a:normAutofit fontScale="90000"/>
          </a:bodyPr>
          <a:lstStyle/>
          <a:p>
            <a:r>
              <a:rPr lang="en-US" smtClean="0"/>
              <a:t>Linked Data Platform (LDP)</a:t>
            </a:r>
            <a:br>
              <a:rPr lang="en-US" smtClean="0"/>
            </a:br>
            <a:r>
              <a:rPr lang="en-US" smtClean="0"/>
              <a:t>is </a:t>
            </a:r>
            <a:r>
              <a:rPr lang="en-US" dirty="0" smtClean="0"/>
              <a:t>an </a:t>
            </a:r>
            <a:r>
              <a:rPr lang="en-US" dirty="0"/>
              <a:t>HTTP API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read-write </a:t>
            </a:r>
            <a:r>
              <a:rPr lang="en-US" dirty="0"/>
              <a:t>Linked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307" y="5919987"/>
            <a:ext cx="614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API stands for Application Programming Interface. </a:t>
            </a:r>
          </a:p>
          <a:p>
            <a:r>
              <a:rPr lang="en-US" sz="1400"/>
              <a:t>An API defines the rules to communicate with a program.</a:t>
            </a:r>
          </a:p>
        </p:txBody>
      </p:sp>
    </p:spTree>
    <p:extLst>
      <p:ext uri="{BB962C8B-B14F-4D97-AF65-F5344CB8AC3E}">
        <p14:creationId xmlns:p14="http://schemas.microsoft.com/office/powerpoint/2010/main" val="346574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948"/>
            <a:ext cx="8229600" cy="695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HTTP workflow</a:t>
            </a:r>
            <a:endParaRPr lang="en-US" dirty="0"/>
          </a:p>
        </p:txBody>
      </p:sp>
      <p:pic>
        <p:nvPicPr>
          <p:cNvPr id="6" name="Picture 5" descr="ldp_http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9368"/>
            <a:ext cx="8114293" cy="53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57" y="921733"/>
            <a:ext cx="36195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47" y="6390105"/>
            <a:ext cx="64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http://www.w3.org/TR/</a:t>
            </a:r>
            <a:r>
              <a:rPr lang="en-US" dirty="0" err="1" smtClean="0"/>
              <a:t>ldp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8337" y="1644104"/>
            <a:ext cx="6174195" cy="431074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Everything is a </a:t>
            </a:r>
            <a:r>
              <a:rPr lang="en-US" b="1" dirty="0" smtClean="0"/>
              <a:t>Resource</a:t>
            </a:r>
          </a:p>
          <a:p>
            <a:endParaRPr lang="en-US" b="1" dirty="0"/>
          </a:p>
          <a:p>
            <a:r>
              <a:rPr lang="en-US" b="1" dirty="0" smtClean="0"/>
              <a:t>RDF Sources: </a:t>
            </a:r>
            <a:r>
              <a:rPr lang="en-US" dirty="0" smtClean="0"/>
              <a:t>expressed </a:t>
            </a:r>
            <a:r>
              <a:rPr lang="en-US" smtClean="0"/>
              <a:t>in Resource Description Framework (triples)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Non-RDF Sources: </a:t>
            </a:r>
            <a:r>
              <a:rPr lang="en-US" dirty="0" smtClean="0"/>
              <a:t>everything </a:t>
            </a:r>
            <a:r>
              <a:rPr lang="en-US" smtClean="0"/>
              <a:t>else (web </a:t>
            </a:r>
            <a:r>
              <a:rPr lang="en-US" dirty="0" smtClean="0"/>
              <a:t>pages, PDFs, image/audio/video files, binaries, et cetera)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9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87" y="1775306"/>
            <a:ext cx="9144000" cy="387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Slug: 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&lt;&gt;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  “Hydra Connect 2015”.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dcterms:subject</a:t>
            </a:r>
            <a:r>
              <a:rPr lang="en-US" sz="1800" dirty="0" smtClean="0">
                <a:latin typeface="Courier"/>
                <a:cs typeface="Courier"/>
              </a:rPr>
              <a:t> “Hydra conference in Minneapolis”</a:t>
            </a:r>
            <a:r>
              <a:rPr lang="en-US" sz="1800" dirty="0">
                <a:latin typeface="Courier"/>
                <a:cs typeface="Courier"/>
              </a:rPr>
              <a:t>.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Location: http://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endParaRPr lang="en-US" sz="18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4047" y="1252608"/>
            <a:ext cx="288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POST to create a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new RDF Source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(hydraconnect2015)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245" y="1584125"/>
            <a:ext cx="1672488" cy="6727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36433" y="2977646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2639" y="2654480"/>
            <a:ext cx="15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Triples for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23640" y="4457829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04143" y="4249218"/>
            <a:ext cx="155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Yup</a:t>
            </a:r>
            <a:r>
              <a:rPr lang="en-US" smtClean="0">
                <a:solidFill>
                  <a:schemeClr val="accent2"/>
                </a:solidFill>
              </a:rPr>
              <a:t>, created…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31368" y="5518795"/>
            <a:ext cx="952533" cy="4141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8767" y="5609801"/>
            <a:ext cx="2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…and here is the URL of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487" y="91797"/>
            <a:ext cx="8229600" cy="1143000"/>
          </a:xfrm>
        </p:spPr>
        <p:txBody>
          <a:bodyPr/>
          <a:lstStyle/>
          <a:p>
            <a:r>
              <a:rPr lang="en-US" dirty="0" smtClean="0"/>
              <a:t>Create a New 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170" y="1553322"/>
            <a:ext cx="8610202" cy="498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Client makes 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GET localhost/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Server returns 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HTTP/1.1 200 OK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Content-Type: text/turtle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Link: &lt;http://www.w3.org/ns/</a:t>
            </a:r>
            <a:r>
              <a:rPr lang="en-US" sz="1600" dirty="0" err="1" smtClean="0">
                <a:latin typeface="Courier"/>
                <a:cs typeface="Courier"/>
              </a:rPr>
              <a:t>ldp#BasicContainer</a:t>
            </a:r>
            <a:r>
              <a:rPr lang="en-US" sz="1600" dirty="0" smtClean="0">
                <a:latin typeface="Courier"/>
                <a:cs typeface="Courier"/>
              </a:rPr>
              <a:t>&gt;; </a:t>
            </a:r>
            <a:r>
              <a:rPr lang="en-US" sz="1600" dirty="0" err="1" smtClean="0">
                <a:latin typeface="Courier"/>
                <a:cs typeface="Courier"/>
              </a:rPr>
              <a:t>rel</a:t>
            </a:r>
            <a:r>
              <a:rPr lang="en-US" sz="1600" dirty="0" smtClean="0">
                <a:latin typeface="Courier"/>
                <a:cs typeface="Courier"/>
              </a:rPr>
              <a:t>="type”, </a:t>
            </a: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&lt;http://www.w3.org/ns/</a:t>
            </a:r>
            <a:r>
              <a:rPr lang="en-US" sz="1600" dirty="0" err="1" smtClean="0">
                <a:latin typeface="Courier"/>
                <a:cs typeface="Courier"/>
              </a:rPr>
              <a:t>ldp#Resource</a:t>
            </a:r>
            <a:r>
              <a:rPr lang="en-US" sz="1600" dirty="0" smtClean="0">
                <a:latin typeface="Courier"/>
                <a:cs typeface="Courier"/>
              </a:rPr>
              <a:t>&gt;; </a:t>
            </a:r>
            <a:r>
              <a:rPr lang="en-US" sz="1600" dirty="0" err="1" smtClean="0">
                <a:latin typeface="Courier"/>
                <a:cs typeface="Courier"/>
              </a:rPr>
              <a:t>rel</a:t>
            </a:r>
            <a:r>
              <a:rPr lang="en-US" sz="1600" dirty="0" smtClean="0">
                <a:latin typeface="Courier"/>
                <a:cs typeface="Courier"/>
              </a:rPr>
              <a:t>="type”</a:t>
            </a:r>
          </a:p>
          <a:p>
            <a:pPr marL="400050" lvl="1" indent="0">
              <a:buNone/>
            </a:pPr>
            <a:endParaRPr lang="en-US" sz="1800" dirty="0" smtClean="0">
              <a:solidFill>
                <a:srgbClr val="7F7F7F"/>
              </a:solidFill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@prefix </a:t>
            </a:r>
            <a:r>
              <a:rPr lang="en-US" sz="1800" dirty="0" err="1" smtClean="0">
                <a:latin typeface="Courier"/>
                <a:cs typeface="Courier"/>
              </a:rPr>
              <a:t>dcterms</a:t>
            </a:r>
            <a:r>
              <a:rPr lang="en-US" sz="1800" dirty="0" smtClean="0">
                <a:latin typeface="Courier"/>
                <a:cs typeface="Courier"/>
              </a:rPr>
              <a:t>: &lt;http://</a:t>
            </a:r>
            <a:r>
              <a:rPr lang="en-US" sz="1800" dirty="0" err="1" smtClean="0">
                <a:latin typeface="Courier"/>
                <a:cs typeface="Courier"/>
              </a:rPr>
              <a:t>purl.org</a:t>
            </a:r>
            <a:r>
              <a:rPr lang="en-US" sz="1800" dirty="0" smtClean="0">
                <a:latin typeface="Courier"/>
                <a:cs typeface="Courier"/>
              </a:rPr>
              <a:t>/dc/terms/&gt;.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@prefix </a:t>
            </a:r>
            <a:r>
              <a:rPr lang="en-US" sz="1800" dirty="0" err="1" smtClean="0">
                <a:latin typeface="Courier"/>
                <a:cs typeface="Courier"/>
              </a:rPr>
              <a:t>ldp</a:t>
            </a:r>
            <a:r>
              <a:rPr lang="en-US" sz="1800" dirty="0" smtClean="0">
                <a:latin typeface="Courier"/>
                <a:cs typeface="Courier"/>
              </a:rPr>
              <a:t>: &lt;http://www.w3.org/ns/</a:t>
            </a:r>
            <a:r>
              <a:rPr lang="en-US" sz="1800" dirty="0" err="1" smtClean="0">
                <a:latin typeface="Courier"/>
                <a:cs typeface="Courier"/>
              </a:rPr>
              <a:t>ldp</a:t>
            </a:r>
            <a:r>
              <a:rPr lang="en-US" sz="1800" dirty="0" smtClean="0">
                <a:latin typeface="Courier"/>
                <a:cs typeface="Courier"/>
              </a:rPr>
              <a:t>#&gt;.</a:t>
            </a: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/&gt; a </a:t>
            </a:r>
            <a:r>
              <a:rPr lang="en-US" sz="1800" dirty="0" err="1" smtClean="0">
                <a:latin typeface="Courier"/>
                <a:cs typeface="Courier"/>
              </a:rPr>
              <a:t>ldp:BasicContainer</a:t>
            </a:r>
            <a:r>
              <a:rPr lang="en-US" sz="1800" dirty="0" smtClean="0">
                <a:latin typeface="Courier"/>
                <a:cs typeface="Courier"/>
              </a:rPr>
              <a:t> ;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dc:title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“Hydra </a:t>
            </a:r>
            <a:r>
              <a:rPr lang="en-US" sz="1800" dirty="0" smtClean="0">
                <a:latin typeface="Courier"/>
                <a:cs typeface="Courier"/>
              </a:rPr>
              <a:t>Connect 2015” ;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dc:subject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““Hydra conference in Minneapolis</a:t>
            </a:r>
            <a:r>
              <a:rPr lang="en-US" sz="1800" dirty="0" smtClean="0">
                <a:latin typeface="Courier"/>
                <a:cs typeface="Courier"/>
              </a:rPr>
              <a:t>” .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0819" y="1368656"/>
            <a:ext cx="186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GET request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1231" y="1553322"/>
            <a:ext cx="759588" cy="3788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8077976" y="5238418"/>
            <a:ext cx="12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HTTP Body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663918" y="2970707"/>
            <a:ext cx="1224712" cy="5833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264" y="2616035"/>
            <a:ext cx="173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RDF </a:t>
            </a:r>
            <a:r>
              <a:rPr lang="en-US" dirty="0" smtClean="0">
                <a:solidFill>
                  <a:schemeClr val="accent2"/>
                </a:solidFill>
              </a:rPr>
              <a:t>source that is a container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8091056" y="4339379"/>
            <a:ext cx="304800" cy="2196701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b="1" dirty="0"/>
          </a:p>
        </p:txBody>
      </p:sp>
      <p:sp>
        <p:nvSpPr>
          <p:cNvPr id="17" name="Left Brace 16"/>
          <p:cNvSpPr/>
          <p:nvPr/>
        </p:nvSpPr>
        <p:spPr>
          <a:xfrm>
            <a:off x="405672" y="3262366"/>
            <a:ext cx="304800" cy="859023"/>
          </a:xfrm>
          <a:prstGeom prst="leftBrace">
            <a:avLst>
              <a:gd name="adj1" fmla="val 28728"/>
              <a:gd name="adj2" fmla="val 50000"/>
            </a:avLst>
          </a:prstGeom>
          <a:ln w="349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14440" y="17101"/>
            <a:ext cx="8229600" cy="938346"/>
          </a:xfrm>
        </p:spPr>
        <p:txBody>
          <a:bodyPr/>
          <a:lstStyle/>
          <a:p>
            <a:r>
              <a:rPr lang="en-US" dirty="0" smtClean="0"/>
              <a:t>Fetch an Existing RDF Source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1764" y="340194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HTTP Headers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5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87" y="1775306"/>
            <a:ext cx="9144000" cy="387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Slug: </a:t>
            </a:r>
            <a:r>
              <a:rPr lang="en-US" sz="1800" dirty="0" err="1" smtClean="0">
                <a:latin typeface="Courier"/>
                <a:cs typeface="Courier"/>
              </a:rPr>
              <a:t>logo.jpg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>
                <a:latin typeface="Courier"/>
                <a:cs typeface="Courier"/>
              </a:rPr>
              <a:t>Content-Type: image/</a:t>
            </a:r>
            <a:r>
              <a:rPr lang="en-US" sz="1800" b="1" dirty="0" smtClean="0">
                <a:latin typeface="Courier"/>
                <a:cs typeface="Courier"/>
              </a:rPr>
              <a:t>jpeg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Content</a:t>
            </a:r>
            <a:r>
              <a:rPr lang="en-US" sz="1800" dirty="0">
                <a:latin typeface="Courier"/>
                <a:cs typeface="Courier"/>
              </a:rPr>
              <a:t>- Length: 1020</a:t>
            </a: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[binary of the image goes here]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Location: http://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logo.jpg</a:t>
            </a:r>
            <a:endParaRPr lang="en-US" sz="18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0183" y="1267788"/>
            <a:ext cx="247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POST to create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 new Non-RDF Source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8144" y="1590954"/>
            <a:ext cx="1413224" cy="57182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49047" y="3658003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18754" y="3284554"/>
            <a:ext cx="155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Binary data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31368" y="5518795"/>
            <a:ext cx="952533" cy="4141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8767" y="5609801"/>
            <a:ext cx="2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…and here is the URL of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487" y="91797"/>
            <a:ext cx="8229600" cy="1143000"/>
          </a:xfrm>
        </p:spPr>
        <p:txBody>
          <a:bodyPr/>
          <a:lstStyle/>
          <a:p>
            <a:r>
              <a:rPr lang="en-US" dirty="0" smtClean="0"/>
              <a:t>Create a New Non-RDF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8415"/>
          </a:xfrm>
        </p:spPr>
        <p:txBody>
          <a:bodyPr/>
          <a:lstStyle/>
          <a:p>
            <a:r>
              <a:rPr lang="en-US" dirty="0" smtClean="0"/>
              <a:t>Concepts (expanded)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04" b="304"/>
          <a:stretch>
            <a:fillRect/>
          </a:stretch>
        </p:blipFill>
        <p:spPr>
          <a:xfrm>
            <a:off x="2794000" y="3008313"/>
            <a:ext cx="5892800" cy="3117850"/>
          </a:xfrm>
        </p:spPr>
      </p:pic>
      <p:sp>
        <p:nvSpPr>
          <p:cNvPr id="7" name="TextBox 6"/>
          <p:cNvSpPr txBox="1"/>
          <p:nvPr/>
        </p:nvSpPr>
        <p:spPr>
          <a:xfrm>
            <a:off x="614947" y="6390105"/>
            <a:ext cx="64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http://www.w3.org/TR/</a:t>
            </a:r>
            <a:r>
              <a:rPr lang="en-US" dirty="0" err="1" smtClean="0"/>
              <a:t>ldp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 descr="ldp_resources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7" y="1324059"/>
            <a:ext cx="7650023" cy="49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8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03" y="1709869"/>
            <a:ext cx="8243041" cy="3568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smtClean="0">
                <a:latin typeface="Courier"/>
                <a:cs typeface="Courier"/>
              </a:rPr>
              <a:t>session1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“Welcome to Hydra </a:t>
            </a:r>
            <a:r>
              <a:rPr lang="en-US" sz="1800" dirty="0">
                <a:latin typeface="Courier"/>
                <a:cs typeface="Courier"/>
              </a:rPr>
              <a:t>Connect 2015”.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&lt;&gt; </a:t>
            </a:r>
            <a:r>
              <a:rPr lang="en-US" sz="1800" dirty="0" err="1" smtClean="0">
                <a:latin typeface="Courier"/>
                <a:cs typeface="Courier"/>
              </a:rPr>
              <a:t>dcterms:subject</a:t>
            </a:r>
            <a:r>
              <a:rPr lang="en-US" sz="1800" dirty="0" smtClean="0">
                <a:latin typeface="Courier"/>
                <a:cs typeface="Courier"/>
              </a:rPr>
              <a:t> “blah blah”</a:t>
            </a:r>
            <a:r>
              <a:rPr lang="en-US" sz="1800" dirty="0">
                <a:latin typeface="Courier"/>
                <a:cs typeface="Courier"/>
              </a:rPr>
              <a:t>. 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Location: http://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session1</a:t>
            </a:r>
            <a:endParaRPr lang="en-US" sz="1800" b="1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5717" y="1340537"/>
            <a:ext cx="243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POST to Basic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78467" y="1570567"/>
            <a:ext cx="461429" cy="40755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928" y="180929"/>
            <a:ext cx="9000572" cy="816928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Adding an RDF Source to a Basic Container (1/2)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54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40" y="1242786"/>
            <a:ext cx="8561190" cy="4979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HTTP request 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GET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 </a:t>
            </a:r>
            <a:r>
              <a:rPr lang="en-US" sz="1800" dirty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smtClean="0">
                <a:latin typeface="Courier"/>
                <a:cs typeface="Courier"/>
              </a:rPr>
              <a:t>[the usual HTTP headers go here]</a:t>
            </a:r>
            <a:endParaRPr lang="en-US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/&gt;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ldp:BasicContainer</a:t>
            </a:r>
            <a:r>
              <a:rPr lang="en-US" sz="1800" dirty="0">
                <a:latin typeface="Courier"/>
                <a:cs typeface="Courier"/>
              </a:rPr>
              <a:t> ;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dc:title</a:t>
            </a:r>
            <a:r>
              <a:rPr lang="en-US" sz="1800" dirty="0">
                <a:latin typeface="Courier"/>
                <a:cs typeface="Courier"/>
              </a:rPr>
              <a:t> “Hydra Connect 2015” ;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dc:subject</a:t>
            </a:r>
            <a:r>
              <a:rPr lang="en-US" sz="1800" dirty="0">
                <a:latin typeface="Courier"/>
                <a:cs typeface="Courier"/>
              </a:rPr>
              <a:t> ““Hydra conference in Minneapolis” 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pPr marL="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  </a:t>
            </a:r>
            <a:r>
              <a:rPr lang="en-US" sz="1800" b="1" dirty="0" err="1" smtClean="0">
                <a:latin typeface="Courier"/>
                <a:cs typeface="Courier"/>
              </a:rPr>
              <a:t>ldp:contains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/hydraconnect2015/session1&gt;</a:t>
            </a:r>
            <a:r>
              <a:rPr lang="en-US" sz="1800" dirty="0" smtClean="0">
                <a:latin typeface="Courier"/>
                <a:cs typeface="Courier"/>
              </a:rPr>
              <a:t> .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995" y="979714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Fetch the Basic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85286" y="1164380"/>
            <a:ext cx="794502" cy="3931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6498" y="5047904"/>
            <a:ext cx="251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New </a:t>
            </a:r>
            <a:r>
              <a:rPr lang="en-US" smtClean="0">
                <a:solidFill>
                  <a:schemeClr val="accent2"/>
                </a:solidFill>
              </a:rPr>
              <a:t>triple automatically added </a:t>
            </a:r>
            <a:r>
              <a:rPr lang="en-US" dirty="0" smtClean="0">
                <a:solidFill>
                  <a:schemeClr val="accent2"/>
                </a:solidFill>
              </a:rPr>
              <a:t>by the LDP Server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583451" y="4576659"/>
            <a:ext cx="623047" cy="47124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08234" y="175170"/>
            <a:ext cx="8620917" cy="71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Adding an RDF Source to a Basic Container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6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28" y="1078881"/>
            <a:ext cx="8994088" cy="52166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smtClean="0">
                <a:latin typeface="Courier"/>
                <a:cs typeface="Courier"/>
              </a:rPr>
              <a:t>speakers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“People that speakers at conferences</a:t>
            </a:r>
            <a:r>
              <a:rPr lang="en-US" sz="1800" smtClean="0">
                <a:latin typeface="Courier"/>
                <a:cs typeface="Courier"/>
              </a:rPr>
              <a:t>”.</a:t>
            </a:r>
          </a:p>
          <a:p>
            <a:pPr marL="400050" lvl="1" indent="0">
              <a:buNone/>
            </a:pPr>
            <a:r>
              <a:rPr lang="en-US" sz="1800" b="1" smtClean="0">
                <a:latin typeface="Courier"/>
                <a:cs typeface="Courier"/>
              </a:rPr>
              <a:t>&lt;&gt; rdf:DirectContainer .</a:t>
            </a:r>
          </a:p>
          <a:p>
            <a:pPr marL="0" indent="0">
              <a:buNone/>
            </a:pPr>
            <a:r>
              <a:rPr lang="en-US" sz="1800" b="1">
                <a:latin typeface="Courier"/>
                <a:cs typeface="Courier"/>
              </a:rPr>
              <a:t> </a:t>
            </a:r>
            <a:r>
              <a:rPr lang="en-US" sz="1800" b="1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latin typeface="Courier"/>
                <a:cs typeface="Courier"/>
              </a:rPr>
              <a:t>&lt;</a:t>
            </a:r>
            <a:r>
              <a:rPr lang="en-US" sz="1800" b="1" dirty="0">
                <a:latin typeface="Courier"/>
                <a:cs typeface="Courier"/>
              </a:rPr>
              <a:t>&gt; </a:t>
            </a:r>
            <a:r>
              <a:rPr lang="en-US" sz="1800" b="1" dirty="0" err="1" smtClean="0">
                <a:latin typeface="Courier"/>
                <a:cs typeface="Courier"/>
              </a:rPr>
              <a:t>ldp:membershipResource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/hydraconnect2015&gt; .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&lt;&gt; </a:t>
            </a:r>
            <a:r>
              <a:rPr lang="en-US" sz="1800" b="1" dirty="0" err="1" smtClean="0">
                <a:latin typeface="Courier"/>
                <a:cs typeface="Courier"/>
              </a:rPr>
              <a:t>ldp:hasMemberRelation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/>
              <a:t>hasSpeaker</a:t>
            </a:r>
            <a:r>
              <a:rPr lang="en-US" sz="1800" b="1" dirty="0" smtClean="0"/>
              <a:t> .</a:t>
            </a:r>
            <a:endParaRPr lang="en-US" sz="18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>
                <a:latin typeface="Courier"/>
                <a:cs typeface="Courier"/>
              </a:rPr>
              <a:t>HTTP request </a:t>
            </a:r>
          </a:p>
          <a:p>
            <a:pPr marL="400050" lvl="1" indent="0">
              <a:buNone/>
            </a:pPr>
            <a:r>
              <a:rPr lang="en-US" sz="1800">
                <a:latin typeface="Courier"/>
                <a:cs typeface="Courier"/>
              </a:rPr>
              <a:t>POST localhost/</a:t>
            </a:r>
            <a:r>
              <a:rPr lang="en-US" sz="1800" b="1">
                <a:latin typeface="Courier"/>
                <a:cs typeface="Courier"/>
              </a:rPr>
              <a:t>speakers</a:t>
            </a:r>
            <a:r>
              <a:rPr lang="en-US" sz="1800">
                <a:latin typeface="Courier"/>
                <a:cs typeface="Courier"/>
              </a:rPr>
              <a:t> HTTP/1.1 </a:t>
            </a:r>
          </a:p>
          <a:p>
            <a:pPr marL="0" indent="0">
              <a:buNone/>
            </a:pPr>
            <a:r>
              <a:rPr lang="en-US" sz="1800">
                <a:latin typeface="Courier"/>
                <a:cs typeface="Courier"/>
              </a:rPr>
              <a:t>   Slug: </a:t>
            </a:r>
            <a:r>
              <a:rPr lang="en-US" sz="1800" b="1">
                <a:latin typeface="Courier"/>
                <a:cs typeface="Courier"/>
              </a:rPr>
              <a:t>janedev</a:t>
            </a:r>
          </a:p>
          <a:p>
            <a:pPr marL="0" indent="0">
              <a:buNone/>
            </a:pPr>
            <a:endParaRPr lang="en-US" sz="180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>
                <a:latin typeface="Courier"/>
                <a:cs typeface="Courier"/>
              </a:rPr>
              <a:t>   &lt;&gt; dcterms:title “Jane Developer”.</a:t>
            </a:r>
          </a:p>
          <a:p>
            <a:pPr marL="0" indent="0">
              <a:buNone/>
            </a:pPr>
            <a:endParaRPr lang="en-US" sz="1800" b="1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8046317" y="2953876"/>
            <a:ext cx="156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Containership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Direct Containers (1/2)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52418" y="1213092"/>
            <a:ext cx="239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Create Direct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081752" y="1397758"/>
            <a:ext cx="870666" cy="24816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8407" y="410574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Add new resource to it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918422" y="4381820"/>
            <a:ext cx="270114" cy="38123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>
            <a:off x="8330689" y="2831346"/>
            <a:ext cx="304800" cy="85873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240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the Linked </a:t>
            </a:r>
            <a:r>
              <a:rPr lang="en-US" smtClean="0"/>
              <a:t>Data Platform (LDP)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Basic definitions of concepts and rules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r>
              <a:rPr lang="en-US" dirty="0" smtClean="0"/>
              <a:t>Why this is important</a:t>
            </a:r>
          </a:p>
          <a:p>
            <a:endParaRPr lang="en-US" dirty="0" smtClean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Direct Container (2/2)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33" y="1288144"/>
            <a:ext cx="8972337" cy="444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request 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GET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400050" lvl="1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[bunch of HTTP headers go here]</a:t>
            </a:r>
          </a:p>
          <a:p>
            <a:pPr marL="400050" lvl="1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/hydraconnect2015/&gt; a </a:t>
            </a:r>
            <a:r>
              <a:rPr lang="en-US" sz="1800" dirty="0" err="1" smtClean="0">
                <a:latin typeface="Courier"/>
                <a:cs typeface="Courier"/>
              </a:rPr>
              <a:t>ldp:BasicContainer</a:t>
            </a:r>
            <a:r>
              <a:rPr lang="en-US" sz="1800" dirty="0" smtClean="0">
                <a:latin typeface="Courier"/>
                <a:cs typeface="Courier"/>
              </a:rPr>
              <a:t> ;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dc:title</a:t>
            </a:r>
            <a:r>
              <a:rPr lang="en-US" sz="1800" dirty="0" smtClean="0">
                <a:latin typeface="Courier"/>
                <a:cs typeface="Courier"/>
              </a:rPr>
              <a:t> “Hydra Connect 2015” ;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dc:subject</a:t>
            </a:r>
            <a:r>
              <a:rPr lang="en-US" sz="1800" dirty="0" smtClean="0">
                <a:latin typeface="Courier"/>
                <a:cs typeface="Courier"/>
              </a:rPr>
              <a:t> ““Hydra conference in Minneapolis” ;</a:t>
            </a:r>
          </a:p>
          <a:p>
            <a:pPr marL="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   </a:t>
            </a:r>
            <a:r>
              <a:rPr lang="en-US" sz="1800" dirty="0" err="1" smtClean="0">
                <a:latin typeface="Courier"/>
                <a:cs typeface="Courier"/>
              </a:rPr>
              <a:t>ldp:contains</a:t>
            </a:r>
            <a:r>
              <a:rPr lang="en-US" sz="1800" dirty="0" smtClean="0">
                <a:latin typeface="Courier"/>
                <a:cs typeface="Courier"/>
              </a:rPr>
              <a:t> 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/hydraconnect2015/session1&gt; ;</a:t>
            </a:r>
          </a:p>
          <a:p>
            <a:pPr marL="0" lvl="1" indent="0">
              <a:buFont typeface="Arial"/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err="1" smtClean="0">
                <a:latin typeface="Courier"/>
                <a:cs typeface="Courier"/>
              </a:rPr>
              <a:t>hasSpeaker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/speakers/</a:t>
            </a:r>
            <a:r>
              <a:rPr lang="en-US" sz="1800" b="1" dirty="0" err="1" smtClean="0">
                <a:latin typeface="Courier"/>
                <a:cs typeface="Courier"/>
              </a:rPr>
              <a:t>janedev</a:t>
            </a:r>
            <a:r>
              <a:rPr lang="en-US" sz="1800" b="1" dirty="0" smtClean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 .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7970" y="1076620"/>
            <a:ext cx="255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The membershipResource</a:t>
            </a:r>
            <a:r>
              <a:rPr lang="en-US" sz="1600" dirty="0" err="1" smtClean="0">
                <a:solidFill>
                  <a:schemeClr val="accent2"/>
                </a:solidFill>
              </a:rPr>
              <a:t>…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81287" y="1194922"/>
            <a:ext cx="885287" cy="42030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99905" y="5507502"/>
            <a:ext cx="256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…pointing to the new resource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860064" y="5007744"/>
            <a:ext cx="0" cy="49975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3393" y="5507502"/>
            <a:ext cx="256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…has new triple with hasMemberRelation predicate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195777" y="5007744"/>
            <a:ext cx="0" cy="49975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8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466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“</a:t>
            </a:r>
            <a:r>
              <a:rPr lang="en-US" dirty="0" smtClean="0">
                <a:latin typeface="Courier"/>
                <a:cs typeface="Courier"/>
              </a:rPr>
              <a:t>Containers are at the heart of LDP</a:t>
            </a:r>
            <a:r>
              <a:rPr lang="en-US" dirty="0" smtClean="0"/>
              <a:t>” – </a:t>
            </a:r>
            <a:r>
              <a:rPr lang="en-US" dirty="0">
                <a:hlinkClick r:id="rId2"/>
              </a:rPr>
              <a:t>Robert </a:t>
            </a:r>
            <a:r>
              <a:rPr lang="en-US" dirty="0" smtClean="0">
                <a:hlinkClick r:id="rId2"/>
              </a:rPr>
              <a:t>Sanderson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Direct and Indirect Containers you can revert the relationship (hasMemberRelation vs isMemberOfRelation) </a:t>
            </a:r>
          </a:p>
          <a:p>
            <a:endParaRPr lang="en-US" dirty="0" smtClean="0"/>
          </a:p>
          <a:p>
            <a:r>
              <a:rPr lang="en-US" dirty="0" smtClean="0"/>
              <a:t>In an Indirect Container you can link to a totally different resource than the one added</a:t>
            </a:r>
          </a:p>
          <a:p>
            <a:endParaRPr lang="en-US" dirty="0" smtClean="0"/>
          </a:p>
          <a:p>
            <a:r>
              <a:rPr lang="en-US" dirty="0" smtClean="0"/>
              <a:t>Shameless plug: LDP Containers for the </a:t>
            </a:r>
            <a:r>
              <a:rPr lang="en-US" smtClean="0"/>
              <a:t>Perplexed </a:t>
            </a:r>
            <a:r>
              <a:rPr lang="en-US">
                <a:hlinkClick r:id="rId3"/>
              </a:rPr>
              <a:t>http://tinyurl.com/ldp-containers</a:t>
            </a:r>
            <a:r>
              <a:rPr lang="en-US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 the W3C LDP Recommendation </a:t>
            </a:r>
            <a:r>
              <a:rPr lang="en-US" dirty="0">
                <a:hlinkClick r:id="rId4"/>
              </a:rPr>
              <a:t>http://www.w3.org/TR/ldp/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3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Updates have not been standardized :(</a:t>
            </a:r>
          </a:p>
          <a:p>
            <a:endParaRPr lang="en-US" dirty="0"/>
          </a:p>
          <a:p>
            <a:r>
              <a:rPr lang="en-US" dirty="0" smtClean="0"/>
              <a:t>The Linked Data Platform Working Group </a:t>
            </a:r>
            <a:r>
              <a:rPr lang="en-US" b="1" i="1" dirty="0" smtClean="0"/>
              <a:t>is currently favoring LD Patch but still is deciding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Other candidates include SPARQL 1.1, </a:t>
            </a:r>
            <a:r>
              <a:rPr lang="en-US" dirty="0" err="1" smtClean="0"/>
              <a:t>SparqlPatch</a:t>
            </a:r>
            <a:r>
              <a:rPr lang="en-US" dirty="0" smtClean="0"/>
              <a:t>, </a:t>
            </a:r>
            <a:r>
              <a:rPr lang="en-US" dirty="0" err="1" smtClean="0"/>
              <a:t>TurtlePatch</a:t>
            </a:r>
            <a:r>
              <a:rPr lang="en-US" dirty="0" smtClean="0"/>
              <a:t>, and RDF Patch</a:t>
            </a:r>
          </a:p>
          <a:p>
            <a:endParaRPr lang="en-US" dirty="0" smtClean="0"/>
          </a:p>
          <a:p>
            <a:r>
              <a:rPr lang="en-US" dirty="0" smtClean="0"/>
              <a:t>As of July/2015, Linked Data Patch Format (LD Patch) is a note, </a:t>
            </a:r>
            <a:r>
              <a:rPr lang="en-US" i="1" dirty="0" smtClean="0"/>
              <a:t>not</a:t>
            </a:r>
            <a:r>
              <a:rPr lang="en-US" dirty="0" smtClean="0"/>
              <a:t> a recommendation</a:t>
            </a:r>
          </a:p>
          <a:p>
            <a:endParaRPr lang="en-US" dirty="0"/>
          </a:p>
          <a:p>
            <a:r>
              <a:rPr lang="en-US" dirty="0" smtClean="0"/>
              <a:t>LD Patch </a:t>
            </a:r>
            <a:r>
              <a:rPr lang="pl-PL" dirty="0" smtClean="0">
                <a:hlinkClick r:id="rId2"/>
              </a:rPr>
              <a:t>http://www.w3.org/TR/2015/NOTE-ldpatch-20150728/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LDP important to Hydra?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201"/>
            <a:ext cx="8229600" cy="4250268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Fedora 4 is an LDP Server</a:t>
            </a:r>
            <a:r>
              <a:rPr lang="en-US" baseline="30000" dirty="0" smtClean="0"/>
              <a:t>*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Hydra Stack (i.e. your app) is an LDP Client </a:t>
            </a:r>
          </a:p>
          <a:p>
            <a:pPr lvl="1"/>
            <a:r>
              <a:rPr lang="en-US" dirty="0" smtClean="0"/>
              <a:t>gems: LDP, </a:t>
            </a:r>
            <a:r>
              <a:rPr lang="en-US" dirty="0" err="1" smtClean="0"/>
              <a:t>ActiveTriples</a:t>
            </a:r>
            <a:r>
              <a:rPr lang="en-US" dirty="0" smtClean="0"/>
              <a:t>, </a:t>
            </a:r>
            <a:r>
              <a:rPr lang="en-US" dirty="0" err="1" smtClean="0"/>
              <a:t>ActiveFedora</a:t>
            </a:r>
            <a:endParaRPr lang="en-US" dirty="0"/>
          </a:p>
          <a:p>
            <a:pPr lvl="1"/>
            <a:endParaRPr lang="en-US" dirty="0" smtClean="0"/>
          </a:p>
          <a:p>
            <a:pPr marL="57150" indent="0">
              <a:buNone/>
            </a:pPr>
            <a:r>
              <a:rPr lang="en-US" sz="1600" dirty="0" smtClean="0"/>
              <a:t>* Some restrictions apply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24" y="2108201"/>
            <a:ext cx="2821576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Official W3C LDP Recommendation </a:t>
            </a:r>
            <a:r>
              <a:rPr lang="en-US" dirty="0" smtClean="0">
                <a:hlinkClick r:id="rId2"/>
              </a:rPr>
              <a:t>http://www.w3.org/TR/ldp/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LDP Primer </a:t>
            </a:r>
            <a:r>
              <a:rPr lang="en-US" dirty="0" smtClean="0">
                <a:hlinkClick r:id="rId3"/>
              </a:rPr>
              <a:t>http://www.w3.org/TR/ldp-primer/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Slides/notes/examples </a:t>
            </a:r>
            <a:r>
              <a:rPr lang="en-US" dirty="0" smtClean="0">
                <a:hlinkClick r:id="rId4"/>
              </a:rPr>
              <a:t>http://hectorcorrea.com/introduction-to-ldp</a:t>
            </a:r>
            <a:r>
              <a:rPr lang="en-US" dirty="0" smtClean="0"/>
              <a:t> </a:t>
            </a:r>
            <a:endParaRPr lang="en-US" b="1" dirty="0"/>
          </a:p>
          <a:p>
            <a:pPr marL="0" indent="0">
              <a:buNone/>
            </a:pPr>
            <a:endParaRPr lang="en-US" b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7235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Linked data, URIs, and labels</a:t>
            </a:r>
            <a:r>
              <a:rPr lang="en-US" dirty="0"/>
              <a:t> </a:t>
            </a:r>
            <a:r>
              <a:rPr lang="en-US" dirty="0" smtClean="0"/>
              <a:t>by Trey </a:t>
            </a:r>
            <a:r>
              <a:rPr lang="en-US" dirty="0" err="1" smtClean="0"/>
              <a:t>Terrel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Introducing </a:t>
            </a:r>
            <a:r>
              <a:rPr lang="en-US" b="1" dirty="0"/>
              <a:t>Hydra-works: PCDM in Hydra</a:t>
            </a:r>
            <a:r>
              <a:rPr lang="en-US" dirty="0" smtClean="0"/>
              <a:t> by Lynette </a:t>
            </a:r>
            <a:r>
              <a:rPr lang="en-US" dirty="0" err="1" smtClean="0"/>
              <a:t>Rayle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04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First introduced by Tim Berners-Lee in 2006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“The Semantic Web isn't just about putting data on the web. </a:t>
            </a:r>
            <a:r>
              <a:rPr lang="en-US" sz="1800" b="1" dirty="0" smtClean="0">
                <a:latin typeface="Courier"/>
                <a:cs typeface="Courier"/>
              </a:rPr>
              <a:t>It is about making links, so that a person or machine can explore the web of data”</a:t>
            </a:r>
          </a:p>
          <a:p>
            <a:pPr marL="0" indent="0">
              <a:buNone/>
            </a:pPr>
            <a:endParaRPr lang="en-US" sz="1800" b="1" dirty="0"/>
          </a:p>
          <a:p>
            <a:pPr lvl="1"/>
            <a:r>
              <a:rPr lang="en-US" sz="1800" dirty="0" smtClean="0"/>
              <a:t>Identify things with valid URLs</a:t>
            </a:r>
          </a:p>
          <a:p>
            <a:pPr lvl="1"/>
            <a:r>
              <a:rPr lang="en-US" sz="1800" dirty="0" smtClean="0"/>
              <a:t>Use standards for </a:t>
            </a:r>
            <a:r>
              <a:rPr lang="en-US" sz="1800" smtClean="0"/>
              <a:t>representation </a:t>
            </a:r>
          </a:p>
          <a:p>
            <a:pPr lvl="1"/>
            <a:r>
              <a:rPr lang="en-US" sz="1800" smtClean="0"/>
              <a:t>Include </a:t>
            </a:r>
            <a:r>
              <a:rPr lang="en-US" sz="1800" dirty="0" smtClean="0"/>
              <a:t>other URLs in your data</a:t>
            </a:r>
          </a:p>
          <a:p>
            <a:pPr lvl="1"/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See </a:t>
            </a:r>
            <a:r>
              <a:rPr lang="en-US" sz="1800" dirty="0" smtClean="0">
                <a:hlinkClick r:id="rId2"/>
              </a:rPr>
              <a:t>http://www.w3.org/DesignIssues/LinkedData.html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674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7 at 8.5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5" y="514443"/>
            <a:ext cx="5086089" cy="52703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520" y="6318841"/>
            <a:ext cx="496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</a:t>
            </a:r>
            <a:r>
              <a:rPr lang="en-US" dirty="0" smtClean="0">
                <a:hlinkClick r:id="rId3"/>
              </a:rPr>
              <a:t>Abraham_Lincoln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361973" y="5079018"/>
            <a:ext cx="935788" cy="30311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7761" y="4894352"/>
            <a:ext cx="119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Birth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0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4936"/>
            <a:ext cx="8379171" cy="2055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label</a:t>
            </a:r>
            <a:r>
              <a:rPr lang="en-US" sz="2000">
                <a:latin typeface="Courier"/>
                <a:cs typeface="Courier"/>
              </a:rPr>
              <a:t>	</a:t>
            </a:r>
            <a:r>
              <a:rPr lang="en-US" sz="2000" smtClean="0">
                <a:latin typeface="Courier"/>
                <a:cs typeface="Courier"/>
              </a:rPr>
              <a:t>     "</a:t>
            </a:r>
            <a:r>
              <a:rPr lang="en-US" sz="2000">
                <a:latin typeface="Courier"/>
                <a:cs typeface="Courier"/>
              </a:rPr>
              <a:t>Abraham </a:t>
            </a:r>
            <a:r>
              <a:rPr lang="en-US" sz="2000" smtClean="0">
                <a:latin typeface="Courier"/>
                <a:cs typeface="Courier"/>
              </a:rPr>
              <a:t>Lincoln” </a:t>
            </a:r>
            <a:r>
              <a:rPr lang="en-US" sz="2000" dirty="0">
                <a:latin typeface="Courier"/>
                <a:cs typeface="Courier"/>
              </a:rPr>
              <a:t>.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birthDate   "1809</a:t>
            </a:r>
            <a:r>
              <a:rPr lang="en-US" sz="2000" dirty="0">
                <a:latin typeface="Courier"/>
                <a:cs typeface="Courier"/>
              </a:rPr>
              <a:t>-02</a:t>
            </a:r>
            <a:r>
              <a:rPr lang="en-US" sz="2000">
                <a:latin typeface="Courier"/>
                <a:cs typeface="Courier"/>
              </a:rPr>
              <a:t>-</a:t>
            </a:r>
            <a:r>
              <a:rPr lang="en-US" sz="2000" smtClean="0">
                <a:latin typeface="Courier"/>
                <a:cs typeface="Courier"/>
              </a:rPr>
              <a:t>12” </a:t>
            </a:r>
            <a:r>
              <a:rPr lang="en-US" sz="2000" dirty="0" smtClean="0">
                <a:latin typeface="Courier"/>
                <a:cs typeface="Courier"/>
              </a:rPr>
              <a:t>.</a:t>
            </a: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profession  "Lawyer” .</a:t>
            </a: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[. . .]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birthPlace  Hodgenville</a:t>
            </a:r>
            <a:r>
              <a:rPr lang="en-US" sz="2000" dirty="0">
                <a:latin typeface="Courier"/>
                <a:cs typeface="Courier"/>
              </a:rPr>
              <a:t>,_Kentucky </a:t>
            </a:r>
            <a:r>
              <a:rPr lang="en-US" sz="2000" dirty="0" smtClean="0">
                <a:latin typeface="Courier"/>
                <a:cs typeface="Courier"/>
              </a:rPr>
              <a:t>.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420" y="6181222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ourier"/>
                <a:hlinkClick r:id="rId2"/>
              </a:rPr>
              <a:t>http://dbpedia.org/data/</a:t>
            </a:r>
            <a:r>
              <a:rPr lang="en-US" dirty="0" smtClean="0">
                <a:cs typeface="Courier"/>
                <a:hlinkClick r:id="rId2"/>
              </a:rPr>
              <a:t>Abraham_Lincoln.n3</a:t>
            </a:r>
            <a:r>
              <a:rPr lang="en-US" dirty="0" smtClean="0">
                <a:cs typeface="Courier"/>
              </a:rPr>
              <a:t> </a:t>
            </a:r>
            <a:endParaRPr lang="en-US" dirty="0">
              <a:cs typeface="Courier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1997"/>
          </a:xfrm>
        </p:spPr>
        <p:txBody>
          <a:bodyPr>
            <a:normAutofit/>
          </a:bodyPr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638" y="4350736"/>
            <a:ext cx="4486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dbpedia.org</a:t>
            </a:r>
            <a:r>
              <a:rPr lang="en-US" sz="1600" dirty="0"/>
              <a:t>/</a:t>
            </a:r>
            <a:r>
              <a:rPr lang="en-US" sz="1600" dirty="0" smtClean="0"/>
              <a:t>resource/</a:t>
            </a:r>
            <a:r>
              <a:rPr lang="en-US" sz="1600" dirty="0" err="1" smtClean="0">
                <a:latin typeface="Courier"/>
                <a:cs typeface="Courier"/>
              </a:rPr>
              <a:t>Abraham_Lincoln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405848" y="3282735"/>
            <a:ext cx="686948" cy="10622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417236" y="5183686"/>
            <a:ext cx="454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dbpedia.org</a:t>
            </a:r>
            <a:r>
              <a:rPr lang="en-US" sz="1600" dirty="0"/>
              <a:t>/resource/</a:t>
            </a:r>
            <a:r>
              <a:rPr lang="en-US" sz="1600" dirty="0" err="1"/>
              <a:t>Hodgenville,_Kentucky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310339" y="3282735"/>
            <a:ext cx="1182190" cy="190095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1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</a:t>
            </a:r>
            <a:r>
              <a:rPr lang="en-US" smtClean="0"/>
              <a:t>Description Framework </a:t>
            </a:r>
            <a:r>
              <a:rPr lang="en-US" sz="160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http://www.w3.org/TR/rdf-primer</a:t>
            </a:r>
            <a:r>
              <a:rPr lang="en-US" sz="160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160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/>
              <a:t>Data expressed in triples</a:t>
            </a:r>
            <a:endParaRPr lang="en-US" dirty="0" smtClean="0">
              <a:latin typeface="Courier"/>
              <a:cs typeface="Courier"/>
            </a:endParaRPr>
          </a:p>
          <a:p>
            <a:pPr marL="800100" lvl="2" indent="0">
              <a:buNone/>
            </a:pPr>
            <a:r>
              <a:rPr lang="en-US" dirty="0" smtClean="0">
                <a:latin typeface="Courier"/>
                <a:cs typeface="Courier"/>
              </a:rPr>
              <a:t>&lt;subject&gt; &lt;predicate&gt; &lt;object&gt; 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For example</a:t>
            </a:r>
          </a:p>
          <a:p>
            <a:pPr marL="0" indent="0">
              <a:buNone/>
            </a:pPr>
            <a:r>
              <a:rPr lang="en-US" sz="2400" smtClean="0">
                <a:latin typeface="Courier"/>
                <a:cs typeface="Courier"/>
              </a:rPr>
              <a:t>	&lt;hydraconnect&gt; &lt;location&gt; </a:t>
            </a:r>
            <a:r>
              <a:rPr lang="en-US" sz="2400" dirty="0" smtClean="0">
                <a:latin typeface="Courier"/>
                <a:cs typeface="Courier"/>
              </a:rPr>
              <a:t>“Minneapolis”</a:t>
            </a:r>
          </a:p>
          <a:p>
            <a:pPr marL="0" indent="0">
              <a:buNone/>
            </a:pPr>
            <a:r>
              <a:rPr lang="en-US" sz="2400" smtClean="0">
                <a:latin typeface="Courier"/>
                <a:cs typeface="Courier"/>
              </a:rPr>
              <a:t>	&lt;hydraconnect&gt; </a:t>
            </a:r>
            <a:r>
              <a:rPr lang="en-US" sz="2400" dirty="0" smtClean="0">
                <a:latin typeface="Courier"/>
                <a:cs typeface="Courier"/>
              </a:rPr>
              <a:t>&lt;date&gt; “2015-09-22”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2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read-only to read-write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are we supposed to </a:t>
            </a:r>
            <a:r>
              <a:rPr lang="en-US" b="1" dirty="0" smtClean="0"/>
              <a:t>update Linked Data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ntuitively we assume that we must use </a:t>
            </a:r>
            <a:r>
              <a:rPr lang="en-US" smtClean="0"/>
              <a:t>HTTP GET/POST and Resource Description Framework (RDF)…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…but what are the mechanics</a:t>
            </a:r>
            <a:r>
              <a:rPr lang="en-US" smtClean="0"/>
              <a:t>, the rules, how </a:t>
            </a:r>
            <a:r>
              <a:rPr lang="en-US" dirty="0" smtClean="0"/>
              <a:t>do we deal with containership</a:t>
            </a:r>
          </a:p>
        </p:txBody>
      </p:sp>
    </p:spTree>
    <p:extLst>
      <p:ext uri="{BB962C8B-B14F-4D97-AF65-F5344CB8AC3E}">
        <p14:creationId xmlns:p14="http://schemas.microsoft.com/office/powerpoint/2010/main" val="262149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 Platform (LDP)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“defines a set of rules for HTTP operations on web resources, some based on RDF, to provide an architecture for </a:t>
            </a:r>
            <a:r>
              <a:rPr lang="en-US" b="1" dirty="0" smtClean="0">
                <a:latin typeface="Courier"/>
                <a:cs typeface="Courier"/>
              </a:rPr>
              <a:t>read-write</a:t>
            </a:r>
            <a:r>
              <a:rPr lang="en-US" dirty="0" smtClean="0">
                <a:latin typeface="Courier"/>
                <a:cs typeface="Courier"/>
              </a:rPr>
              <a:t> Linked Data on the web”</a:t>
            </a:r>
            <a:r>
              <a:rPr lang="en-US" dirty="0" smtClean="0"/>
              <a:t> </a:t>
            </a:r>
            <a:r>
              <a:rPr lang="en-US" sz="1800" dirty="0" smtClean="0">
                <a:hlinkClick r:id="rId2"/>
              </a:rPr>
              <a:t>http://www.w3.org/TR/ldp/</a:t>
            </a:r>
            <a:endParaRPr lang="en-US" sz="18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W3C Recommendation as of Feb/2015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3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</TotalTime>
  <Words>1260</Words>
  <Application>Microsoft Macintosh PowerPoint</Application>
  <PresentationFormat>On-screen Show (4:3)</PresentationFormat>
  <Paragraphs>217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Introduction to the  Linked Data Platform (LDP)  Hector Correa  hjc14@psu.edu The Pennsylvania State University</vt:lpstr>
      <vt:lpstr>Agenda</vt:lpstr>
      <vt:lpstr>Related Sessions</vt:lpstr>
      <vt:lpstr>Linked Data</vt:lpstr>
      <vt:lpstr>PowerPoint Presentation</vt:lpstr>
      <vt:lpstr>Linked Data</vt:lpstr>
      <vt:lpstr>RDF 101</vt:lpstr>
      <vt:lpstr>From read-only to read-write</vt:lpstr>
      <vt:lpstr>Linked Data Platform (LDP)</vt:lpstr>
      <vt:lpstr>Linked Data Platform (LDP) is an HTTP API for  read-write Linked Data </vt:lpstr>
      <vt:lpstr>Basic HTTP workflow</vt:lpstr>
      <vt:lpstr>Concepts</vt:lpstr>
      <vt:lpstr>Create a New RDF Source</vt:lpstr>
      <vt:lpstr>Fetch an Existing RDF Source</vt:lpstr>
      <vt:lpstr>Create a New Non-RDF Source</vt:lpstr>
      <vt:lpstr>Concepts (expanded)</vt:lpstr>
      <vt:lpstr>Adding an RDF Source to a Basic Container (1/2)</vt:lpstr>
      <vt:lpstr>PowerPoint Presentation</vt:lpstr>
      <vt:lpstr>Direct Containers (1/2)</vt:lpstr>
      <vt:lpstr>Direct Container (2/2)</vt:lpstr>
      <vt:lpstr>Containers</vt:lpstr>
      <vt:lpstr>Updates </vt:lpstr>
      <vt:lpstr>Why is LDP important to Hydra?</vt:lpstr>
      <vt:lpstr>Thanks!</vt:lpstr>
    </vt:vector>
  </TitlesOfParts>
  <Company>Penn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Linked Data Platform (LDP)</dc:title>
  <dc:creator>Hector Correa</dc:creator>
  <cp:lastModifiedBy>Hector Correa</cp:lastModifiedBy>
  <cp:revision>66</cp:revision>
  <cp:lastPrinted>2015-09-18T17:00:40Z</cp:lastPrinted>
  <dcterms:created xsi:type="dcterms:W3CDTF">2015-09-14T13:45:57Z</dcterms:created>
  <dcterms:modified xsi:type="dcterms:W3CDTF">2015-09-18T19:44:58Z</dcterms:modified>
</cp:coreProperties>
</file>